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handoutMasterIdLst>
    <p:handoutMasterId r:id="rId17"/>
  </p:handoutMasterIdLst>
  <p:sldIdLst>
    <p:sldId id="256" r:id="rId2"/>
    <p:sldId id="262" r:id="rId3"/>
    <p:sldId id="274" r:id="rId4"/>
    <p:sldId id="275" r:id="rId5"/>
    <p:sldId id="276" r:id="rId6"/>
    <p:sldId id="277" r:id="rId7"/>
    <p:sldId id="279" r:id="rId8"/>
    <p:sldId id="280" r:id="rId9"/>
    <p:sldId id="283" r:id="rId10"/>
    <p:sldId id="287" r:id="rId11"/>
    <p:sldId id="284" r:id="rId12"/>
    <p:sldId id="286" r:id="rId13"/>
    <p:sldId id="288" r:id="rId14"/>
    <p:sldId id="289" r:id="rId15"/>
    <p:sldId id="273" r:id="rId16"/>
  </p:sldIdLst>
  <p:sldSz cx="9144000" cy="6858000" type="screen4x3"/>
  <p:notesSz cx="6797675" cy="987425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44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92BB4-66FB-4B78-B021-755802ADC34E}" type="datetimeFigureOut">
              <a:rPr lang="zh-TW" altLang="en-US" smtClean="0"/>
              <a:t>2014/5/22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E2FC7E-CA9E-4C54-9699-B8CFCA0DC7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4322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B61B-A000-4EE7-8A6B-77CE578C8D07}" type="datetimeFigureOut">
              <a:rPr lang="zh-TW" altLang="en-US" smtClean="0"/>
              <a:t>2014/5/22</a:t>
            </a:fld>
            <a:endParaRPr lang="zh-TW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3FB8786-3264-42DA-BEA5-1D53550EF97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B61B-A000-4EE7-8A6B-77CE578C8D07}" type="datetimeFigureOut">
              <a:rPr lang="zh-TW" altLang="en-US" smtClean="0"/>
              <a:t>2014/5/22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8786-3264-42DA-BEA5-1D53550EF9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B61B-A000-4EE7-8A6B-77CE578C8D07}" type="datetimeFigureOut">
              <a:rPr lang="zh-TW" altLang="en-US" smtClean="0"/>
              <a:t>2014/5/22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8786-3264-42DA-BEA5-1D53550EF9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B61B-A000-4EE7-8A6B-77CE578C8D07}" type="datetimeFigureOut">
              <a:rPr lang="zh-TW" altLang="en-US" smtClean="0"/>
              <a:t>2014/5/22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8786-3264-42DA-BEA5-1D53550EF9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B61B-A000-4EE7-8A6B-77CE578C8D07}" type="datetimeFigureOut">
              <a:rPr lang="zh-TW" altLang="en-US" smtClean="0"/>
              <a:t>2014/5/22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8786-3264-42DA-BEA5-1D53550EF97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B61B-A000-4EE7-8A6B-77CE578C8D07}" type="datetimeFigureOut">
              <a:rPr lang="zh-TW" altLang="en-US" smtClean="0"/>
              <a:t>2014/5/22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8786-3264-42DA-BEA5-1D53550EF97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B61B-A000-4EE7-8A6B-77CE578C8D07}" type="datetimeFigureOut">
              <a:rPr lang="zh-TW" altLang="en-US" smtClean="0"/>
              <a:t>2014/5/22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8786-3264-42DA-BEA5-1D53550EF97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B61B-A000-4EE7-8A6B-77CE578C8D07}" type="datetimeFigureOut">
              <a:rPr lang="zh-TW" altLang="en-US" smtClean="0"/>
              <a:t>2014/5/22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8786-3264-42DA-BEA5-1D53550EF9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B61B-A000-4EE7-8A6B-77CE578C8D07}" type="datetimeFigureOut">
              <a:rPr lang="zh-TW" altLang="en-US" smtClean="0"/>
              <a:t>2014/5/22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8786-3264-42DA-BEA5-1D53550EF9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B61B-A000-4EE7-8A6B-77CE578C8D07}" type="datetimeFigureOut">
              <a:rPr lang="zh-TW" altLang="en-US" smtClean="0"/>
              <a:t>2014/5/22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8786-3264-42DA-BEA5-1D53550EF9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5DB61B-A000-4EE7-8A6B-77CE578C8D07}" type="datetimeFigureOut">
              <a:rPr lang="zh-TW" altLang="en-US" smtClean="0"/>
              <a:t>2014/5/22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B8786-3264-42DA-BEA5-1D53550EF97C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85DB61B-A000-4EE7-8A6B-77CE578C8D07}" type="datetimeFigureOut">
              <a:rPr lang="zh-TW" altLang="en-US" smtClean="0"/>
              <a:t>2014/5/22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3FB8786-3264-42DA-BEA5-1D53550EF97C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43608" y="2276872"/>
            <a:ext cx="7126560" cy="1524000"/>
          </a:xfrm>
        </p:spPr>
        <p:txBody>
          <a:bodyPr anchor="t">
            <a:normAutofit fontScale="90000"/>
          </a:bodyPr>
          <a:lstStyle/>
          <a:p>
            <a:pPr algn="ctr"/>
            <a:r>
              <a:rPr lang="zh-TW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視覺傳達設計</a:t>
            </a:r>
            <a:r>
              <a:rPr lang="zh-TW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系</a:t>
            </a:r>
            <a:r>
              <a:rPr lang="en-US" altLang="zh-TW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6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新制</a:t>
            </a:r>
            <a:r>
              <a:rPr lang="zh-TW" altLang="en-US" sz="6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實習辦法說明</a:t>
            </a:r>
            <a:endParaRPr lang="zh-TW" altLang="en-US" sz="60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3877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39000" cy="648072"/>
          </a:xfrm>
        </p:spPr>
        <p:txBody>
          <a:bodyPr anchor="t">
            <a:normAutofit fontScale="90000"/>
          </a:bodyPr>
          <a:lstStyle/>
          <a:p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一般制</a:t>
            </a:r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實習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流程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審查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>
            <a:off x="827584" y="2564904"/>
            <a:ext cx="7632848" cy="0"/>
          </a:xfrm>
          <a:prstGeom prst="straightConnector1">
            <a:avLst/>
          </a:prstGeom>
          <a:ln w="28575">
            <a:solidFill>
              <a:srgbClr val="777777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23253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7740352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36791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50328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6386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83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910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7448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098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452320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971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0373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1259632" y="3717032"/>
            <a:ext cx="3485186" cy="2304256"/>
          </a:xfrm>
          <a:prstGeom prst="wedgeRoundRectCallout">
            <a:avLst>
              <a:gd name="adj1" fmla="val 40478"/>
              <a:gd name="adj2" fmla="val -8818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審查期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實習機構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之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條件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合法經營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有統一編號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產業性質或工作內容符合本系專業學程</a:t>
            </a:r>
            <a:endParaRPr lang="en-US" altLang="zh-TW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679100" y="2593293"/>
            <a:ext cx="1353750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462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39000" cy="648072"/>
          </a:xfrm>
        </p:spPr>
        <p:txBody>
          <a:bodyPr anchor="t">
            <a:normAutofit fontScale="90000"/>
          </a:bodyPr>
          <a:lstStyle/>
          <a:p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一般制</a:t>
            </a:r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實習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流程表</a:t>
            </a:r>
            <a:r>
              <a:rPr lang="en-US" altLang="zh-TW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報到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>
            <a:off x="827584" y="2564904"/>
            <a:ext cx="7632848" cy="0"/>
          </a:xfrm>
          <a:prstGeom prst="straightConnector1">
            <a:avLst/>
          </a:prstGeom>
          <a:ln w="28575">
            <a:solidFill>
              <a:srgbClr val="777777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23253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7740352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36791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50328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6386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83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910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7448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098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452320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971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0373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5868144" y="3717032"/>
            <a:ext cx="2914029" cy="2304256"/>
          </a:xfrm>
          <a:prstGeom prst="wedgeRoundRectCallout">
            <a:avLst>
              <a:gd name="adj1" fmla="val -75546"/>
              <a:gd name="adj2" fmla="val -8777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報到三日內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下述為電子檔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家長同意書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附件二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報到通知書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附件四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Mail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到指定信箱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正本於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9/20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內繳交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032850" y="2593293"/>
            <a:ext cx="2707502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19091" r="14407" b="8363"/>
          <a:stretch/>
        </p:blipFill>
        <p:spPr bwMode="auto">
          <a:xfrm>
            <a:off x="755576" y="3356992"/>
            <a:ext cx="209704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8" t="22143" r="18854" b="16134"/>
          <a:stretch/>
        </p:blipFill>
        <p:spPr bwMode="auto">
          <a:xfrm>
            <a:off x="3131840" y="3356991"/>
            <a:ext cx="2115606" cy="2674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3848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39000" cy="648072"/>
          </a:xfrm>
        </p:spPr>
        <p:txBody>
          <a:bodyPr anchor="t">
            <a:normAutofit fontScale="90000"/>
          </a:bodyPr>
          <a:lstStyle/>
          <a:p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一般制實習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流程表</a:t>
            </a:r>
            <a:r>
              <a:rPr lang="en-US" altLang="zh-TW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繳交紙本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>
            <a:off x="827584" y="2564904"/>
            <a:ext cx="7632848" cy="0"/>
          </a:xfrm>
          <a:prstGeom prst="straightConnector1">
            <a:avLst/>
          </a:prstGeom>
          <a:ln w="28575">
            <a:solidFill>
              <a:srgbClr val="777777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23253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7740352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36791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50328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6386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83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910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7448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098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452320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971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0373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4615207" y="3338845"/>
            <a:ext cx="3701209" cy="2664296"/>
          </a:xfrm>
          <a:prstGeom prst="wedgeRoundRectCallout">
            <a:avLst>
              <a:gd name="adj1" fmla="val 38911"/>
              <a:gd name="adj2" fmla="val -6833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開學後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一週內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繳交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紙本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1.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報到通知書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附件四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2.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家長同意書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附件二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3.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實習證明書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附件五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4.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實習成績考評表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附件六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  <a:endParaRPr lang="zh-TW" altLang="en-US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5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.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實習記錄表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附件七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  <a:endParaRPr lang="zh-TW" altLang="en-US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en-US" altLang="zh-TW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6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.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實習報告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附件八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7.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訪談紀錄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附件十四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  <a:endParaRPr lang="zh-TW" altLang="en-US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</p:txBody>
      </p:sp>
      <p:sp>
        <p:nvSpPr>
          <p:cNvPr id="26" name="矩形 25"/>
          <p:cNvSpPr/>
          <p:nvPr/>
        </p:nvSpPr>
        <p:spPr>
          <a:xfrm flipH="1">
            <a:off x="7740352" y="2593293"/>
            <a:ext cx="576064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8" t="14443" r="22155" b="15062"/>
          <a:stretch/>
        </p:blipFill>
        <p:spPr bwMode="auto">
          <a:xfrm>
            <a:off x="1900653" y="3118787"/>
            <a:ext cx="201229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矩形 20"/>
          <p:cNvSpPr/>
          <p:nvPr/>
        </p:nvSpPr>
        <p:spPr>
          <a:xfrm>
            <a:off x="2066946" y="5130255"/>
            <a:ext cx="1679704" cy="2177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4" name="文字方塊 23"/>
          <p:cNvSpPr txBox="1"/>
          <p:nvPr/>
        </p:nvSpPr>
        <p:spPr>
          <a:xfrm>
            <a:off x="1144418" y="6248345"/>
            <a:ext cx="3643606" cy="276999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報告封面必須要有</a:t>
            </a:r>
            <a:r>
              <a:rPr lang="zh-TW" altLang="en-US" sz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主管簽名</a:t>
            </a:r>
            <a:r>
              <a:rPr lang="en-US" altLang="zh-TW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老師及主任不用簽名</a:t>
            </a:r>
            <a:r>
              <a:rPr lang="en-US" altLang="zh-TW" sz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  <a:endParaRPr lang="zh-TW" altLang="en-US" dirty="0"/>
          </a:p>
        </p:txBody>
      </p:sp>
      <p:grpSp>
        <p:nvGrpSpPr>
          <p:cNvPr id="27" name="群組 26"/>
          <p:cNvGrpSpPr/>
          <p:nvPr/>
        </p:nvGrpSpPr>
        <p:grpSpPr>
          <a:xfrm>
            <a:off x="3751110" y="5214972"/>
            <a:ext cx="382620" cy="1033373"/>
            <a:chOff x="4650230" y="4869160"/>
            <a:chExt cx="382620" cy="1033373"/>
          </a:xfrm>
        </p:grpSpPr>
        <p:cxnSp>
          <p:nvCxnSpPr>
            <p:cNvPr id="29" name="直線接點 28"/>
            <p:cNvCxnSpPr/>
            <p:nvPr/>
          </p:nvCxnSpPr>
          <p:spPr>
            <a:xfrm flipV="1">
              <a:off x="5032850" y="4869160"/>
              <a:ext cx="0" cy="10333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線單箭頭接點 29"/>
            <p:cNvCxnSpPr/>
            <p:nvPr/>
          </p:nvCxnSpPr>
          <p:spPr>
            <a:xfrm flipH="1">
              <a:off x="4650230" y="4869160"/>
              <a:ext cx="38262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661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39000" cy="648072"/>
          </a:xfrm>
        </p:spPr>
        <p:txBody>
          <a:bodyPr anchor="t">
            <a:normAutofit fontScale="90000"/>
          </a:bodyPr>
          <a:lstStyle/>
          <a:p>
            <a:r>
              <a:rPr lang="zh-TW" altLang="en-US" sz="4000" b="1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專案</a:t>
            </a:r>
            <a:r>
              <a:rPr lang="zh-TW" altLang="en-US" sz="4000" b="1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制實習</a:t>
            </a:r>
            <a:r>
              <a:rPr lang="en-US" altLang="zh-TW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申請資料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圓角矩形圖說文字 17"/>
          <p:cNvSpPr/>
          <p:nvPr/>
        </p:nvSpPr>
        <p:spPr>
          <a:xfrm>
            <a:off x="755576" y="2636912"/>
            <a:ext cx="2952328" cy="2304256"/>
          </a:xfrm>
          <a:prstGeom prst="wedgeRoundRectCallout">
            <a:avLst>
              <a:gd name="adj1" fmla="val 20254"/>
              <a:gd name="adj2" fmla="val -47673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申請</a:t>
            </a:r>
            <a:r>
              <a:rPr lang="zh-TW" altLang="en-US" b="1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  <a:endParaRPr lang="en-US" altLang="zh-TW" b="1" dirty="0" smtClean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dirty="0" smtClean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繳交申請表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附件一</a:t>
            </a:r>
            <a:r>
              <a:rPr lang="en-US" altLang="zh-TW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zh-TW" altLang="en-US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學生證影</a:t>
            </a: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本</a:t>
            </a:r>
            <a:endParaRPr lang="en-US" altLang="zh-TW" dirty="0" smtClean="0">
              <a:solidFill>
                <a:schemeClr val="accent3">
                  <a:lumMod val="75000"/>
                </a:schemeClr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歷年成績單</a:t>
            </a:r>
            <a:r>
              <a:rPr lang="en-US" altLang="zh-TW" sz="16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西淮館申請</a:t>
            </a:r>
            <a:r>
              <a:rPr lang="en-US" altLang="zh-TW" sz="1600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2" t="14341" r="22012" b="10021"/>
          <a:stretch/>
        </p:blipFill>
        <p:spPr bwMode="auto">
          <a:xfrm>
            <a:off x="4427984" y="2204864"/>
            <a:ext cx="2662884" cy="389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4528794" y="5478768"/>
            <a:ext cx="241947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橢圓 2"/>
          <p:cNvSpPr/>
          <p:nvPr/>
        </p:nvSpPr>
        <p:spPr>
          <a:xfrm>
            <a:off x="6156176" y="4653136"/>
            <a:ext cx="703287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1" name="直線單箭頭接點 10"/>
          <p:cNvCxnSpPr/>
          <p:nvPr/>
        </p:nvCxnSpPr>
        <p:spPr>
          <a:xfrm flipV="1">
            <a:off x="3779912" y="5805264"/>
            <a:ext cx="748882" cy="29042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/>
          <p:cNvSpPr txBox="1"/>
          <p:nvPr/>
        </p:nvSpPr>
        <p:spPr>
          <a:xfrm>
            <a:off x="2987824" y="5955211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新版本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  <p:cxnSp>
        <p:nvCxnSpPr>
          <p:cNvPr id="27" name="直線單箭頭接點 26"/>
          <p:cNvCxnSpPr>
            <a:stCxn id="28" idx="1"/>
            <a:endCxn id="3" idx="7"/>
          </p:cNvCxnSpPr>
          <p:nvPr/>
        </p:nvCxnSpPr>
        <p:spPr>
          <a:xfrm flipH="1">
            <a:off x="6756469" y="4478176"/>
            <a:ext cx="551835" cy="22768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7308304" y="415501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指導老師要簽名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1807073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39000" cy="648072"/>
          </a:xfrm>
        </p:spPr>
        <p:txBody>
          <a:bodyPr anchor="t">
            <a:normAutofit fontScale="90000"/>
          </a:bodyPr>
          <a:lstStyle/>
          <a:p>
            <a:r>
              <a:rPr lang="zh-TW" altLang="en-US" sz="4000" b="1" dirty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專案</a:t>
            </a:r>
            <a:r>
              <a:rPr lang="zh-TW" altLang="en-US" sz="4000" b="1" dirty="0" smtClean="0">
                <a:solidFill>
                  <a:schemeClr val="accent3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制實習</a:t>
            </a:r>
            <a:r>
              <a:rPr lang="en-US" altLang="zh-TW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繳交資料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5076056" y="2636912"/>
            <a:ext cx="3701209" cy="2664296"/>
          </a:xfrm>
          <a:prstGeom prst="wedgeRoundRectCallout">
            <a:avLst>
              <a:gd name="adj1" fmla="val 26043"/>
              <a:gd name="adj2" fmla="val -47952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開學後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一週內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繳交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紙本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1.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實習證明書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附件九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2.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實習評分表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附件十二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  <a:endParaRPr lang="zh-TW" altLang="en-US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3.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實習記錄表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附件十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  <a:endParaRPr lang="zh-TW" altLang="en-US" dirty="0" smtClean="0">
              <a:solidFill>
                <a:schemeClr val="accent3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en-US" altLang="zh-TW" dirty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4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.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實習心得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附件十一</a:t>
            </a:r>
            <a:r>
              <a:rPr lang="en-US" altLang="zh-TW" dirty="0" smtClean="0">
                <a:solidFill>
                  <a:schemeClr val="accent3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5.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訪談紀錄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附件十四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6.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聘用證明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針對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80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小時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7.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支薪證明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針對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80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小時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  <a:endParaRPr lang="zh-TW" altLang="en-US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33" t="14072" r="22186" b="21371"/>
          <a:stretch/>
        </p:blipFill>
        <p:spPr bwMode="auto">
          <a:xfrm>
            <a:off x="2699792" y="2520619"/>
            <a:ext cx="2183690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5" t="15465" r="22620" b="14512"/>
          <a:stretch/>
        </p:blipFill>
        <p:spPr bwMode="auto">
          <a:xfrm>
            <a:off x="743410" y="2614331"/>
            <a:ext cx="178449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文字方塊 8"/>
          <p:cNvSpPr txBox="1"/>
          <p:nvPr/>
        </p:nvSpPr>
        <p:spPr>
          <a:xfrm>
            <a:off x="544737" y="5240233"/>
            <a:ext cx="2181843" cy="276999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報告</a:t>
            </a:r>
            <a:r>
              <a:rPr lang="zh-TW" altLang="en-US" sz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封面老師</a:t>
            </a:r>
            <a:r>
              <a:rPr lang="zh-TW" altLang="en-US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及主任不用</a:t>
            </a:r>
            <a:r>
              <a:rPr lang="zh-TW" altLang="en-US" sz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簽名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733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259632" y="2420888"/>
            <a:ext cx="7239000" cy="648072"/>
          </a:xfrm>
        </p:spPr>
        <p:txBody>
          <a:bodyPr anchor="t">
            <a:normAutofit fontScale="90000"/>
          </a:bodyPr>
          <a:lstStyle/>
          <a:p>
            <a:pPr algn="ctr"/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簡報</a:t>
            </a:r>
            <a:r>
              <a:rPr lang="zh-TW" altLang="en-US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結束</a:t>
            </a:r>
            <a:r>
              <a:rPr lang="en-US" altLang="zh-TW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感謝聆聽</a:t>
            </a:r>
          </a:p>
        </p:txBody>
      </p:sp>
    </p:spTree>
    <p:extLst>
      <p:ext uri="{BB962C8B-B14F-4D97-AF65-F5344CB8AC3E}">
        <p14:creationId xmlns:p14="http://schemas.microsoft.com/office/powerpoint/2010/main" val="414877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39000" cy="648072"/>
          </a:xfrm>
        </p:spPr>
        <p:txBody>
          <a:bodyPr anchor="t">
            <a:normAutofit fontScale="90000"/>
          </a:bodyPr>
          <a:lstStyle/>
          <a:p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視傳系實習辦法簡述</a:t>
            </a:r>
            <a:endParaRPr lang="zh-TW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129150"/>
              </p:ext>
            </p:extLst>
          </p:nvPr>
        </p:nvGraphicFramePr>
        <p:xfrm>
          <a:off x="683568" y="1556792"/>
          <a:ext cx="7776865" cy="4852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08133"/>
                <a:gridCol w="2091457"/>
                <a:gridCol w="4277275"/>
              </a:tblGrid>
              <a:tr h="476102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latin typeface="微軟正黑體" pitchFamily="34" charset="-120"/>
                          <a:ea typeface="微軟正黑體" pitchFamily="34" charset="-120"/>
                        </a:rPr>
                        <a:t>種類</a:t>
                      </a:r>
                      <a:endParaRPr lang="zh-TW" altLang="en-US" sz="3200" dirty="0"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403" marR="71403" marT="35702" marB="3570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3200" dirty="0" smtClean="0">
                          <a:solidFill>
                            <a:schemeClr val="tx1"/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  <a:endParaRPr lang="zh-TW" altLang="en-US" sz="3200" dirty="0">
                        <a:solidFill>
                          <a:schemeClr val="tx1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403" marR="71403" marT="35702" marB="35702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8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403" marR="71403" marT="35702" marB="35702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3619">
                <a:tc rowSpan="2"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暑期實習</a:t>
                      </a:r>
                      <a:endParaRPr lang="zh-TW" altLang="en-US" sz="20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403" marR="71403" marT="35702" marB="3570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 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校外實習</a:t>
                      </a:r>
                      <a:endParaRPr lang="en-US" altLang="zh-TW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 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實習</a:t>
                      </a:r>
                      <a:r>
                        <a:rPr lang="en-US" altLang="zh-TW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320</a:t>
                      </a:r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</a:rPr>
                        <a:t>小時</a:t>
                      </a:r>
                      <a:endParaRPr lang="en-US" altLang="zh-TW" sz="2000" dirty="0" smtClean="0"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2000" dirty="0" smtClean="0"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 不可累計</a:t>
                      </a:r>
                      <a:endParaRPr lang="en-US" altLang="zh-TW" sz="20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403" marR="71403" marT="35702" marB="3570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簽約制</a:t>
                      </a:r>
                      <a:endParaRPr lang="en-US" altLang="zh-TW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0" algn="l"/>
                      <a:r>
                        <a:rPr lang="zh-TW" alt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 要簽約</a:t>
                      </a:r>
                      <a:endParaRPr lang="en-US" altLang="zh-TW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sym typeface="Wingdings"/>
                      </a:endParaRPr>
                    </a:p>
                    <a:p>
                      <a:pPr marL="360000" algn="l"/>
                      <a:r>
                        <a:rPr lang="zh-TW" alt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 老師會訪視</a:t>
                      </a:r>
                      <a:endParaRPr lang="en-US" altLang="zh-TW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sym typeface="Wingdings"/>
                      </a:endParaRPr>
                    </a:p>
                    <a:p>
                      <a:pPr marL="360000" algn="l"/>
                      <a:r>
                        <a:rPr lang="zh-TW" altLang="en-US" sz="20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 學校會保險</a:t>
                      </a:r>
                      <a:endParaRPr lang="en-US" altLang="zh-TW" sz="2000" dirty="0" smtClean="0">
                        <a:solidFill>
                          <a:schemeClr val="tx2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sym typeface="Wingdings"/>
                      </a:endParaRPr>
                    </a:p>
                  </a:txBody>
                  <a:tcPr marL="71403" marR="71403" marT="35702" marB="3570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0093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altLang="zh-TW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403" marR="71403" marT="35702" marB="35702" anchor="ctr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一般制</a:t>
                      </a:r>
                      <a:endParaRPr lang="en-US" altLang="zh-TW" sz="20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 不需簽約</a:t>
                      </a:r>
                      <a:endParaRPr lang="en-US" altLang="zh-TW" sz="20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sym typeface="Wingdings"/>
                      </a:endParaRPr>
                    </a:p>
                    <a:p>
                      <a:pPr marL="36000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 需請實習單位投保或自行投保</a:t>
                      </a:r>
                      <a:endParaRPr lang="zh-TW" altLang="en-US" sz="20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403" marR="71403" marT="35702" marB="3570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2001871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專案實習</a:t>
                      </a:r>
                      <a:endParaRPr lang="zh-TW" altLang="en-US" sz="20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403" marR="71403" marT="35702" marB="3570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zh-TW" alt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 </a:t>
                      </a:r>
                      <a:r>
                        <a:rPr lang="zh-TW" alt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校內實習</a:t>
                      </a:r>
                      <a:endParaRPr lang="en-US" altLang="zh-TW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 </a:t>
                      </a:r>
                      <a:r>
                        <a:rPr lang="zh-TW" alt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實習</a:t>
                      </a:r>
                      <a:r>
                        <a:rPr lang="en-US" altLang="zh-TW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420</a:t>
                      </a:r>
                      <a:r>
                        <a:rPr lang="zh-TW" alt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</a:rPr>
                        <a:t>小時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(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需包含支薪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80</a:t>
                      </a:r>
                      <a:r>
                        <a:rPr lang="zh-TW" altLang="en-US" sz="20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小時及聘用證明</a:t>
                      </a:r>
                      <a:r>
                        <a:rPr lang="en-US" altLang="zh-TW" sz="2000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)</a:t>
                      </a:r>
                      <a:endParaRPr lang="en-US" altLang="zh-TW" sz="2000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r>
                        <a:rPr lang="zh-TW" altLang="en-US" sz="20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 可累計</a:t>
                      </a:r>
                      <a:endParaRPr lang="en-US" altLang="zh-TW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  <a:sym typeface="Wingdings"/>
                      </a:endParaRPr>
                    </a:p>
                    <a:p>
                      <a:r>
                        <a:rPr lang="zh-TW" altLang="en-US" sz="2000" b="1" dirty="0" smtClean="0">
                          <a:solidFill>
                            <a:srgbClr val="FF0000"/>
                          </a:solidFill>
                          <a:latin typeface="微軟正黑體" pitchFamily="34" charset="-120"/>
                          <a:ea typeface="微軟正黑體" pitchFamily="34" charset="-120"/>
                          <a:sym typeface="Wingdings"/>
                        </a:rPr>
                        <a:t> 繳交最終期限：開學一週內</a:t>
                      </a:r>
                      <a:endParaRPr lang="en-US" altLang="zh-TW" sz="2000" b="1" dirty="0" smtClean="0">
                        <a:solidFill>
                          <a:srgbClr val="FF0000"/>
                        </a:solidFill>
                        <a:latin typeface="微軟正黑體" pitchFamily="34" charset="-120"/>
                        <a:ea typeface="微軟正黑體" pitchFamily="34" charset="-120"/>
                        <a:sym typeface="Wingdings"/>
                      </a:endParaRPr>
                    </a:p>
                  </a:txBody>
                  <a:tcPr marL="71403" marR="71403" marT="35702" marB="35702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1400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微軟正黑體" pitchFamily="34" charset="-120"/>
                        <a:ea typeface="微軟正黑體" pitchFamily="34" charset="-120"/>
                      </a:endParaRPr>
                    </a:p>
                  </a:txBody>
                  <a:tcPr marL="71403" marR="71403" marT="35702" marB="3570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13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39000" cy="648072"/>
          </a:xfrm>
        </p:spPr>
        <p:txBody>
          <a:bodyPr anchor="t">
            <a:normAutofit fontScale="90000"/>
          </a:bodyPr>
          <a:lstStyle/>
          <a:p>
            <a:r>
              <a:rPr lang="zh-TW" altLang="en-US" sz="4000" b="1" dirty="0" smtClean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簽約制實習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流程表</a:t>
            </a:r>
            <a:r>
              <a:rPr lang="en-US" altLang="zh-TW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媒合</a:t>
            </a:r>
            <a:endParaRPr lang="zh-TW" altLang="en-US" sz="4000" dirty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>
            <a:off x="827584" y="2564904"/>
            <a:ext cx="7632848" cy="0"/>
          </a:xfrm>
          <a:prstGeom prst="straightConnector1">
            <a:avLst/>
          </a:prstGeom>
          <a:ln w="28575">
            <a:solidFill>
              <a:srgbClr val="777777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23253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7740352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36791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50328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6386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83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910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7448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098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452320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971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0373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428928" y="3717032"/>
            <a:ext cx="1838816" cy="2304256"/>
          </a:xfrm>
          <a:prstGeom prst="wedgeRoundRectCallout">
            <a:avLst>
              <a:gd name="adj1" fmla="val -603"/>
              <a:gd name="adj2" fmla="val -8859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媒合期</a:t>
            </a:r>
            <a:endParaRPr lang="en-US" altLang="zh-TW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(4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endParaRPr lang="en-US" altLang="zh-TW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zh-TW" altLang="en-US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980778" y="2593293"/>
            <a:ext cx="1344572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7" name="圓角矩形圖說文字 26"/>
          <p:cNvSpPr/>
          <p:nvPr/>
        </p:nvSpPr>
        <p:spPr>
          <a:xfrm>
            <a:off x="2901716" y="3717032"/>
            <a:ext cx="1838816" cy="2304256"/>
          </a:xfrm>
          <a:prstGeom prst="wedgeRoundRectCallout">
            <a:avLst>
              <a:gd name="adj1" fmla="val -84000"/>
              <a:gd name="adj2" fmla="val -88183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媒合公布</a:t>
            </a:r>
            <a:endParaRPr lang="en-US" altLang="zh-TW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(4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月底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由系上實習委員會擇期公布。</a:t>
            </a:r>
          </a:p>
        </p:txBody>
      </p:sp>
    </p:spTree>
    <p:extLst>
      <p:ext uri="{BB962C8B-B14F-4D97-AF65-F5344CB8AC3E}">
        <p14:creationId xmlns:p14="http://schemas.microsoft.com/office/powerpoint/2010/main" val="3458647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39000" cy="648072"/>
          </a:xfrm>
        </p:spPr>
        <p:txBody>
          <a:bodyPr anchor="t">
            <a:normAutofit fontScale="90000"/>
          </a:bodyPr>
          <a:lstStyle/>
          <a:p>
            <a:r>
              <a:rPr lang="zh-TW" altLang="en-US" sz="4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簽約制實習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流程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簽約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>
            <a:off x="827584" y="2564904"/>
            <a:ext cx="7632848" cy="0"/>
          </a:xfrm>
          <a:prstGeom prst="straightConnector1">
            <a:avLst/>
          </a:prstGeom>
          <a:ln w="28575">
            <a:solidFill>
              <a:srgbClr val="777777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23253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7740352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36791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50328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6386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83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910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7448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098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452320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971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0373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1547664" y="3717032"/>
            <a:ext cx="2914029" cy="2304256"/>
          </a:xfrm>
          <a:prstGeom prst="wedgeRoundRectCallout">
            <a:avLst>
              <a:gd name="adj1" fmla="val 12055"/>
              <a:gd name="adj2" fmla="val -8983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簽約期</a:t>
            </a:r>
            <a:endParaRPr lang="en-US" altLang="zh-TW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(5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~6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endParaRPr lang="en-US" altLang="zh-TW" dirty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25350" y="2593293"/>
            <a:ext cx="2707500" cy="2160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33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39000" cy="648072"/>
          </a:xfrm>
        </p:spPr>
        <p:txBody>
          <a:bodyPr anchor="t">
            <a:normAutofit fontScale="90000"/>
          </a:bodyPr>
          <a:lstStyle/>
          <a:p>
            <a:r>
              <a:rPr lang="zh-TW" altLang="en-US" sz="4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簽約制實習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流程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申請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>
            <a:off x="827584" y="2564904"/>
            <a:ext cx="7632848" cy="0"/>
          </a:xfrm>
          <a:prstGeom prst="straightConnector1">
            <a:avLst/>
          </a:prstGeom>
          <a:ln w="28575">
            <a:solidFill>
              <a:srgbClr val="777777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23253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7740352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36791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50328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6386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83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910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7448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098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452320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971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0373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1547664" y="3717032"/>
            <a:ext cx="2914029" cy="2304256"/>
          </a:xfrm>
          <a:prstGeom prst="wedgeRoundRectCallout">
            <a:avLst>
              <a:gd name="adj1" fmla="val 12055"/>
              <a:gd name="adj2" fmla="val -8983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繳交申請</a:t>
            </a:r>
            <a:r>
              <a:rPr lang="zh-TW" altLang="en-US" b="1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  <a:endParaRPr lang="en-US" altLang="zh-TW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繳交申請表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附件一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zh-TW" altLang="en-US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學生證影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本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歷年成績單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      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西淮館申請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53064" y="2593293"/>
            <a:ext cx="2026036" cy="21602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2" t="14341" r="22012" b="10021"/>
          <a:stretch/>
        </p:blipFill>
        <p:spPr bwMode="auto">
          <a:xfrm>
            <a:off x="5220072" y="2747384"/>
            <a:ext cx="2662884" cy="3890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矩形 5"/>
          <p:cNvSpPr/>
          <p:nvPr/>
        </p:nvSpPr>
        <p:spPr>
          <a:xfrm>
            <a:off x="5320882" y="6021288"/>
            <a:ext cx="241947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/>
          <p:nvPr/>
        </p:nvCxnSpPr>
        <p:spPr>
          <a:xfrm flipV="1">
            <a:off x="4572000" y="6237312"/>
            <a:ext cx="748882" cy="14048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3779912" y="623731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新版本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5818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39000" cy="648072"/>
          </a:xfrm>
        </p:spPr>
        <p:txBody>
          <a:bodyPr anchor="t">
            <a:normAutofit fontScale="90000"/>
          </a:bodyPr>
          <a:lstStyle/>
          <a:p>
            <a:r>
              <a:rPr lang="zh-TW" altLang="en-US" sz="4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簽約制實習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流程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報到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>
            <a:off x="827584" y="2564904"/>
            <a:ext cx="7632848" cy="0"/>
          </a:xfrm>
          <a:prstGeom prst="straightConnector1">
            <a:avLst/>
          </a:prstGeom>
          <a:ln w="28575">
            <a:solidFill>
              <a:srgbClr val="777777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23253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7740352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36791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50328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6386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83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910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7448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098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452320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971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0373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5868144" y="3717032"/>
            <a:ext cx="2914029" cy="2304256"/>
          </a:xfrm>
          <a:prstGeom prst="wedgeRoundRectCallout">
            <a:avLst>
              <a:gd name="adj1" fmla="val -75546"/>
              <a:gd name="adj2" fmla="val -8777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報到三日內</a:t>
            </a:r>
            <a:endParaRPr lang="en-US" altLang="zh-TW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下述為電子檔</a:t>
            </a:r>
            <a:r>
              <a:rPr lang="en-US" altLang="zh-TW" sz="14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家長同意書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附件二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報到通知書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附件四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algn="ctr"/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Mail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到指定信箱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正本於</a:t>
            </a:r>
            <a:r>
              <a:rPr lang="en-US" altLang="zh-TW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9/20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內繳交</a:t>
            </a:r>
            <a:endParaRPr lang="en-US" altLang="zh-TW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032850" y="2593293"/>
            <a:ext cx="2707502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19091" r="14407" b="8363"/>
          <a:stretch/>
        </p:blipFill>
        <p:spPr bwMode="auto">
          <a:xfrm>
            <a:off x="755576" y="3356992"/>
            <a:ext cx="2097046" cy="266429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8" t="22143" r="18854" b="16134"/>
          <a:stretch/>
        </p:blipFill>
        <p:spPr bwMode="auto">
          <a:xfrm>
            <a:off x="3131840" y="3356991"/>
            <a:ext cx="2115606" cy="26746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2420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39000" cy="648072"/>
          </a:xfrm>
        </p:spPr>
        <p:txBody>
          <a:bodyPr anchor="t">
            <a:normAutofit fontScale="90000"/>
          </a:bodyPr>
          <a:lstStyle/>
          <a:p>
            <a:r>
              <a:rPr lang="zh-TW" altLang="en-US" sz="4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簽約制實習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流程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上傳心得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>
            <a:off x="827584" y="2538822"/>
            <a:ext cx="7632848" cy="0"/>
          </a:xfrm>
          <a:prstGeom prst="straightConnector1">
            <a:avLst/>
          </a:prstGeom>
          <a:ln w="28575">
            <a:solidFill>
              <a:srgbClr val="777777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23253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7740352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36791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50328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6386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83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910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7448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098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452320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971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0373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5320882" y="3717032"/>
            <a:ext cx="2914029" cy="2304256"/>
          </a:xfrm>
          <a:prstGeom prst="wedgeRoundRectCallout">
            <a:avLst>
              <a:gd name="adj1" fmla="val 9112"/>
              <a:gd name="adj2" fmla="val -89010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8/15</a:t>
            </a:r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前</a:t>
            </a:r>
            <a:endParaRPr lang="en-US" altLang="zh-TW" b="1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1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上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傳平台電子檔</a:t>
            </a:r>
            <a:endParaRPr lang="en-US" altLang="zh-TW" sz="16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marL="285750" indent="-285750">
              <a:buFont typeface="Wingdings"/>
              <a:buChar char="§"/>
            </a:pP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實習成績考評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表</a:t>
            </a:r>
            <a:r>
              <a:rPr lang="en-US" altLang="zh-TW" sz="1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附件六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marL="285750" indent="-285750">
              <a:buFont typeface="Wingdings"/>
              <a:buChar char="§"/>
            </a:pP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實習</a:t>
            </a:r>
            <a:r>
              <a:rPr lang="zh-TW" altLang="en-US" sz="1600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報告</a:t>
            </a:r>
            <a:r>
              <a:rPr lang="en-US" altLang="zh-TW" sz="1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sz="1600" dirty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附件八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  <a:endParaRPr lang="en-US" altLang="zh-TW" sz="1600" dirty="0" smtClean="0">
              <a:solidFill>
                <a:schemeClr val="tx2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marL="285750" indent="-285750">
              <a:buFont typeface="Wingdings"/>
              <a:buChar char="§"/>
            </a:pP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報告封面</a:t>
            </a:r>
            <a:r>
              <a:rPr lang="zh-TW" altLang="en-US" sz="16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請掃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瞄或拍照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/>
            </a:r>
            <a:br>
              <a:rPr lang="en-US" altLang="zh-TW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</a:br>
            <a:r>
              <a:rPr lang="en-US" altLang="zh-TW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拍攝要清楚</a:t>
            </a:r>
            <a:r>
              <a:rPr lang="en-US" altLang="zh-TW" sz="16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  <a:endParaRPr lang="en-US" altLang="zh-TW" sz="16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032850" y="2593293"/>
            <a:ext cx="2707502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36" t="24643" r="17863" b="5555"/>
          <a:stretch/>
        </p:blipFill>
        <p:spPr bwMode="auto">
          <a:xfrm>
            <a:off x="467543" y="2780928"/>
            <a:ext cx="2004983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8" t="14443" r="22155" b="15062"/>
          <a:stretch/>
        </p:blipFill>
        <p:spPr bwMode="auto">
          <a:xfrm>
            <a:off x="2771800" y="2780928"/>
            <a:ext cx="201229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2964304" y="4760310"/>
            <a:ext cx="1679704" cy="2177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006624" y="6273316"/>
            <a:ext cx="4628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實習平台</a:t>
            </a:r>
            <a:r>
              <a:rPr lang="en-US" altLang="zh-TW" dirty="0" smtClean="0"/>
              <a:t>http</a:t>
            </a:r>
            <a:r>
              <a:rPr lang="en-US" altLang="zh-TW" dirty="0"/>
              <a:t>://cdac.f1.net.tw/auth.php</a:t>
            </a:r>
            <a:endParaRPr lang="zh-TW" altLang="en-US" dirty="0"/>
          </a:p>
        </p:txBody>
      </p:sp>
      <p:sp>
        <p:nvSpPr>
          <p:cNvPr id="27" name="文字方塊 26"/>
          <p:cNvSpPr txBox="1"/>
          <p:nvPr/>
        </p:nvSpPr>
        <p:spPr>
          <a:xfrm>
            <a:off x="5220072" y="6273316"/>
            <a:ext cx="267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帳號</a:t>
            </a:r>
            <a:r>
              <a:rPr lang="en-US" altLang="zh-TW" dirty="0" smtClean="0"/>
              <a:t>&amp;</a:t>
            </a:r>
            <a:r>
              <a:rPr lang="zh-TW" altLang="en-US" dirty="0" smtClean="0"/>
              <a:t>密碼：</a:t>
            </a:r>
            <a:r>
              <a:rPr lang="en-US" altLang="zh-TW" dirty="0" smtClean="0"/>
              <a:t>1023_</a:t>
            </a:r>
            <a:r>
              <a:rPr lang="zh-TW" altLang="en-US" dirty="0" smtClean="0"/>
              <a:t>學號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006624" y="5764033"/>
            <a:ext cx="3643606" cy="276999"/>
          </a:xfrm>
          <a:prstGeom prst="rect">
            <a:avLst/>
          </a:prstGeom>
          <a:ln w="127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報告封面必須要有</a:t>
            </a:r>
            <a:r>
              <a:rPr lang="zh-TW" altLang="en-US" sz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主管簽名</a:t>
            </a:r>
            <a:r>
              <a:rPr lang="en-US" altLang="zh-TW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sz="1200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老師及主任不用簽名</a:t>
            </a:r>
            <a:r>
              <a:rPr lang="en-US" altLang="zh-TW" sz="12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  <a:endParaRPr lang="zh-TW" altLang="en-US" dirty="0"/>
          </a:p>
        </p:txBody>
      </p:sp>
      <p:grpSp>
        <p:nvGrpSpPr>
          <p:cNvPr id="29" name="群組 28"/>
          <p:cNvGrpSpPr/>
          <p:nvPr/>
        </p:nvGrpSpPr>
        <p:grpSpPr>
          <a:xfrm>
            <a:off x="4650230" y="4869160"/>
            <a:ext cx="382620" cy="1033373"/>
            <a:chOff x="4650230" y="4869160"/>
            <a:chExt cx="382620" cy="1033373"/>
          </a:xfrm>
        </p:grpSpPr>
        <p:cxnSp>
          <p:nvCxnSpPr>
            <p:cNvPr id="9" name="直線接點 8"/>
            <p:cNvCxnSpPr>
              <a:stCxn id="5" idx="3"/>
            </p:cNvCxnSpPr>
            <p:nvPr/>
          </p:nvCxnSpPr>
          <p:spPr>
            <a:xfrm flipV="1">
              <a:off x="4650230" y="5902532"/>
              <a:ext cx="382620" cy="1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5032850" y="4869160"/>
              <a:ext cx="0" cy="1033373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線單箭頭接點 27"/>
            <p:cNvCxnSpPr/>
            <p:nvPr/>
          </p:nvCxnSpPr>
          <p:spPr>
            <a:xfrm flipH="1">
              <a:off x="4650230" y="4869160"/>
              <a:ext cx="38262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8046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39000" cy="648072"/>
          </a:xfrm>
        </p:spPr>
        <p:txBody>
          <a:bodyPr anchor="t">
            <a:normAutofit fontScale="90000"/>
          </a:bodyPr>
          <a:lstStyle/>
          <a:p>
            <a:r>
              <a:rPr lang="zh-TW" altLang="en-US" sz="4000" b="1" dirty="0">
                <a:solidFill>
                  <a:schemeClr val="bg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簽約制實習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流程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繳交紙本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>
            <a:off x="827584" y="2564904"/>
            <a:ext cx="7632848" cy="0"/>
          </a:xfrm>
          <a:prstGeom prst="straightConnector1">
            <a:avLst/>
          </a:prstGeom>
          <a:ln w="28575">
            <a:solidFill>
              <a:srgbClr val="777777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23253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7740352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36791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50328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6386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83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910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7448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098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452320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971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0373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4499991" y="3717032"/>
            <a:ext cx="3773217" cy="2304256"/>
          </a:xfrm>
          <a:prstGeom prst="wedgeRoundRectCallout">
            <a:avLst>
              <a:gd name="adj1" fmla="val 43414"/>
              <a:gd name="adj2" fmla="val -88596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開學後</a:t>
            </a:r>
            <a:r>
              <a:rPr lang="zh-TW" altLang="en-US" b="1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一週內</a:t>
            </a:r>
            <a:endParaRPr lang="en-US" altLang="zh-TW" b="1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sz="1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繳交</a:t>
            </a:r>
            <a:r>
              <a:rPr lang="zh-TW" altLang="en-US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紙本</a:t>
            </a:r>
            <a:endParaRPr lang="en-US" altLang="zh-TW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1.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報到通知書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附件四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2.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家長同意書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附件二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3.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實習成績考評表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附件六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4.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實習記錄表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附件七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 5.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實習報告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附件八</a:t>
            </a:r>
            <a:r>
              <a:rPr lang="en-US" altLang="zh-TW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</p:txBody>
      </p:sp>
      <p:sp>
        <p:nvSpPr>
          <p:cNvPr id="26" name="矩形 25"/>
          <p:cNvSpPr/>
          <p:nvPr/>
        </p:nvSpPr>
        <p:spPr>
          <a:xfrm flipH="1">
            <a:off x="7740352" y="2593293"/>
            <a:ext cx="576064" cy="21602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858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39000" cy="648072"/>
          </a:xfrm>
        </p:spPr>
        <p:txBody>
          <a:bodyPr anchor="t">
            <a:normAutofit fontScale="90000"/>
          </a:bodyPr>
          <a:lstStyle/>
          <a:p>
            <a:r>
              <a:rPr lang="zh-TW" altLang="en-US" sz="4000" b="1" dirty="0" smtClean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一般制</a:t>
            </a:r>
            <a:r>
              <a:rPr lang="zh-TW" altLang="en-US" sz="4000" b="1" dirty="0">
                <a:solidFill>
                  <a:schemeClr val="accent5">
                    <a:lumMod val="7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實習</a:t>
            </a:r>
            <a:r>
              <a:rPr lang="zh-TW" altLang="en-US" sz="4000" dirty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流程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表</a:t>
            </a:r>
            <a:r>
              <a:rPr lang="en-US" altLang="zh-TW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申請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4" name="直線單箭頭接點 3"/>
          <p:cNvCxnSpPr/>
          <p:nvPr/>
        </p:nvCxnSpPr>
        <p:spPr>
          <a:xfrm>
            <a:off x="827584" y="2564904"/>
            <a:ext cx="7632848" cy="0"/>
          </a:xfrm>
          <a:prstGeom prst="straightConnector1">
            <a:avLst/>
          </a:prstGeom>
          <a:ln w="28575">
            <a:solidFill>
              <a:srgbClr val="777777"/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線接點 6"/>
          <p:cNvCxnSpPr/>
          <p:nvPr/>
        </p:nvCxnSpPr>
        <p:spPr>
          <a:xfrm flipV="1">
            <a:off x="23253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線接點 9"/>
          <p:cNvCxnSpPr/>
          <p:nvPr/>
        </p:nvCxnSpPr>
        <p:spPr>
          <a:xfrm flipV="1">
            <a:off x="7740352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36791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503285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線接點 13"/>
          <p:cNvCxnSpPr/>
          <p:nvPr/>
        </p:nvCxnSpPr>
        <p:spPr>
          <a:xfrm flipV="1">
            <a:off x="6386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683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33910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47448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9" name="文字方塊 18"/>
          <p:cNvSpPr txBox="1"/>
          <p:nvPr/>
        </p:nvSpPr>
        <p:spPr>
          <a:xfrm>
            <a:off x="609856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" name="文字方塊 19"/>
          <p:cNvSpPr txBox="1"/>
          <p:nvPr/>
        </p:nvSpPr>
        <p:spPr>
          <a:xfrm>
            <a:off x="7452320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cxnSp>
        <p:nvCxnSpPr>
          <p:cNvPr id="22" name="直線接點 21"/>
          <p:cNvCxnSpPr/>
          <p:nvPr/>
        </p:nvCxnSpPr>
        <p:spPr>
          <a:xfrm flipV="1">
            <a:off x="971600" y="2492896"/>
            <a:ext cx="0" cy="144016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文字方塊 22"/>
          <p:cNvSpPr txBox="1"/>
          <p:nvPr/>
        </p:nvSpPr>
        <p:spPr>
          <a:xfrm>
            <a:off x="2037318" y="212356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endParaRPr lang="en-US" altLang="zh-TW" dirty="0" smtClean="0">
              <a:solidFill>
                <a:schemeClr val="tx1">
                  <a:lumMod val="75000"/>
                  <a:lumOff val="2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5" name="圓角矩形圖說文字 24"/>
          <p:cNvSpPr/>
          <p:nvPr/>
        </p:nvSpPr>
        <p:spPr>
          <a:xfrm>
            <a:off x="1259632" y="3717032"/>
            <a:ext cx="3485186" cy="2304256"/>
          </a:xfrm>
          <a:prstGeom prst="wedgeRoundRectCallout">
            <a:avLst>
              <a:gd name="adj1" fmla="val 12055"/>
              <a:gd name="adj2" fmla="val -8983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繳交申請</a:t>
            </a:r>
            <a:r>
              <a:rPr lang="zh-TW" altLang="en-US" b="1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資料</a:t>
            </a:r>
            <a:endParaRPr lang="en-US" altLang="zh-TW" b="1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endParaRPr lang="en-US" altLang="zh-TW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繳交申請表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(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附件一</a:t>
            </a:r>
            <a:r>
              <a:rPr lang="en-US" altLang="zh-TW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zh-TW" altLang="en-US" dirty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學生證影</a:t>
            </a: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  <a:sym typeface="Wingdings"/>
              </a:rPr>
              <a:t>本</a:t>
            </a:r>
            <a:endParaRPr lang="en-US" altLang="zh-TW" dirty="0" smtClean="0">
              <a:solidFill>
                <a:schemeClr val="accent5">
                  <a:lumMod val="50000"/>
                </a:schemeClr>
              </a:solidFill>
              <a:latin typeface="微軟正黑體" pitchFamily="34" charset="-120"/>
              <a:ea typeface="微軟正黑體" pitchFamily="34" charset="-120"/>
              <a:sym typeface="Wingdings"/>
            </a:endParaRPr>
          </a:p>
          <a:p>
            <a:pPr marL="285750" indent="-285750">
              <a:buFont typeface="Wingdings"/>
              <a:buChar char="§"/>
            </a:pPr>
            <a:r>
              <a:rPr lang="zh-TW" altLang="en-US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歷年成績單</a:t>
            </a:r>
            <a:r>
              <a:rPr lang="en-US" altLang="zh-TW" sz="16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600" dirty="0" smtClean="0">
                <a:solidFill>
                  <a:schemeClr val="accent5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西淮館申請</a:t>
            </a:r>
            <a:r>
              <a:rPr lang="en-US" altLang="zh-TW" sz="1600" dirty="0" smtClean="0">
                <a:solidFill>
                  <a:schemeClr val="tx2">
                    <a:lumMod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285750" indent="-285750">
              <a:buFont typeface="Wingdings"/>
              <a:buChar char="§"/>
            </a:pP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實習機構審查表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附件三</a:t>
            </a:r>
            <a:r>
              <a:rPr lang="en-US" altLang="zh-TW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algn="ctr"/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653064" y="2593293"/>
            <a:ext cx="2026036" cy="2160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6" t="25793" r="19338" b="10518"/>
          <a:stretch/>
        </p:blipFill>
        <p:spPr bwMode="auto">
          <a:xfrm>
            <a:off x="6829448" y="3391644"/>
            <a:ext cx="1725043" cy="22078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2" t="14341" r="22012" b="10021"/>
          <a:stretch/>
        </p:blipFill>
        <p:spPr bwMode="auto">
          <a:xfrm>
            <a:off x="4860032" y="3144968"/>
            <a:ext cx="1848693" cy="2701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矩形 23"/>
          <p:cNvSpPr/>
          <p:nvPr/>
        </p:nvSpPr>
        <p:spPr>
          <a:xfrm>
            <a:off x="4932040" y="5449506"/>
            <a:ext cx="1679704" cy="2999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7" name="直線單箭頭接點 26"/>
          <p:cNvCxnSpPr/>
          <p:nvPr/>
        </p:nvCxnSpPr>
        <p:spPr>
          <a:xfrm flipV="1">
            <a:off x="5220072" y="5749453"/>
            <a:ext cx="432048" cy="55268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字方塊 27"/>
          <p:cNvSpPr txBox="1"/>
          <p:nvPr/>
        </p:nvSpPr>
        <p:spPr>
          <a:xfrm>
            <a:off x="4427984" y="616165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solidFill>
                  <a:srgbClr val="FF0000"/>
                </a:solidFill>
                <a:latin typeface="+mj-ea"/>
                <a:ea typeface="+mj-ea"/>
              </a:rPr>
              <a:t>新版本</a:t>
            </a:r>
            <a:endParaRPr lang="zh-TW" altLang="en-US" dirty="0">
              <a:solidFill>
                <a:srgbClr val="FF0000"/>
              </a:solidFill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2821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高階主管">
  <a:themeElements>
    <a:clrScheme name="高階主管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高階主管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高階主管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12265</TotalTime>
  <Words>772</Words>
  <Application>Microsoft Office PowerPoint</Application>
  <PresentationFormat>如螢幕大小 (4:3)</PresentationFormat>
  <Paragraphs>178</Paragraphs>
  <Slides>15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16" baseType="lpstr">
      <vt:lpstr>高階主管</vt:lpstr>
      <vt:lpstr>視覺傳達設計系 新制實習辦法說明</vt:lpstr>
      <vt:lpstr>視傳系實習辦法簡述</vt:lpstr>
      <vt:lpstr>簽約制實習流程表-媒合</vt:lpstr>
      <vt:lpstr>簽約制實習流程表-簽約</vt:lpstr>
      <vt:lpstr>簽約制實習流程表-申請</vt:lpstr>
      <vt:lpstr>簽約制實習流程表-報到</vt:lpstr>
      <vt:lpstr>簽約制實習流程表-上傳心得</vt:lpstr>
      <vt:lpstr>簽約制實習流程表-繳交紙本</vt:lpstr>
      <vt:lpstr>一般制實習流程表-申請</vt:lpstr>
      <vt:lpstr>一般制實習流程表-審查</vt:lpstr>
      <vt:lpstr>一般制實習流程表-報到</vt:lpstr>
      <vt:lpstr>一般制實習流程表-繳交紙本</vt:lpstr>
      <vt:lpstr>專案制實習-申請資料</vt:lpstr>
      <vt:lpstr>專案制實習-繳交資料</vt:lpstr>
      <vt:lpstr>簡報結束 感謝聆聽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視覺傳達設計系實習辦法說明</dc:title>
  <dc:creator>Stut</dc:creator>
  <cp:lastModifiedBy>Stut</cp:lastModifiedBy>
  <cp:revision>51</cp:revision>
  <cp:lastPrinted>2014-03-28T04:25:36Z</cp:lastPrinted>
  <dcterms:created xsi:type="dcterms:W3CDTF">2014-03-26T11:24:52Z</dcterms:created>
  <dcterms:modified xsi:type="dcterms:W3CDTF">2014-05-22T06:05:31Z</dcterms:modified>
</cp:coreProperties>
</file>